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90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2" r:id="rId20"/>
    <p:sldId id="383" r:id="rId21"/>
    <p:sldId id="384" r:id="rId22"/>
    <p:sldId id="385" r:id="rId23"/>
    <p:sldId id="386" r:id="rId24"/>
    <p:sldId id="387" r:id="rId25"/>
    <p:sldId id="388" r:id="rId26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548"/>
    <a:srgbClr val="873230"/>
    <a:srgbClr val="DE172A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5596" autoAdjust="0"/>
  </p:normalViewPr>
  <p:slideViewPr>
    <p:cSldViewPr showGuides="1">
      <p:cViewPr varScale="1">
        <p:scale>
          <a:sx n="69" d="100"/>
          <a:sy n="69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4to. </a:t>
            </a:r>
            <a:r>
              <a:rPr lang="en-US" dirty="0" err="1" smtClean="0"/>
              <a:t>Trimestre</a:t>
            </a:r>
            <a:r>
              <a:rPr lang="en-US" dirty="0" smtClean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4°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 formatCode="0.00%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4to.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542494042891196E-2"/>
                  <c:y val="6.7526158340865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E8-4CBC-A97B-B6CB5612B11F}"/>
                </c:ext>
              </c:extLst>
            </c:dLbl>
            <c:dLbl>
              <c:idx val="1"/>
              <c:layout>
                <c:manualLayout>
                  <c:x val="-5.7585385226370168E-2"/>
                  <c:y val="7.463417500832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E8-4CBC-A97B-B6CB5612B11F}"/>
                </c:ext>
              </c:extLst>
            </c:dLbl>
            <c:dLbl>
              <c:idx val="2"/>
              <c:layout>
                <c:manualLayout>
                  <c:x val="-5.3613979348689507E-2"/>
                  <c:y val="0.10662025001189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6E8-4CBC-A97B-B6CB5612B11F}"/>
                </c:ext>
              </c:extLst>
            </c:dLbl>
            <c:dLbl>
              <c:idx val="3"/>
              <c:layout>
                <c:manualLayout>
                  <c:x val="-6.1556791104050837E-2"/>
                  <c:y val="8.52962000095146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6E8-4CBC-A97B-B6CB5612B11F}"/>
                </c:ext>
              </c:extLst>
            </c:dLbl>
            <c:dLbl>
              <c:idx val="4"/>
              <c:layout>
                <c:manualLayout>
                  <c:x val="-6.7513899920571885E-2"/>
                  <c:y val="0.11372826667935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6E8-4CBC-A97B-B6CB5612B11F}"/>
                </c:ext>
              </c:extLst>
            </c:dLbl>
            <c:dLbl>
              <c:idx val="5"/>
              <c:layout>
                <c:manualLayout>
                  <c:x val="-6.3542494042891182E-2"/>
                  <c:y val="8.17421916757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6E8-4CBC-A97B-B6CB5612B11F}"/>
                </c:ext>
              </c:extLst>
            </c:dLbl>
            <c:dLbl>
              <c:idx val="6"/>
              <c:layout>
                <c:manualLayout>
                  <c:x val="-4.765687053216839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6E8-4CBC-A97B-B6CB5612B11F}"/>
                </c:ext>
              </c:extLst>
            </c:dLbl>
            <c:dLbl>
              <c:idx val="7"/>
              <c:layout>
                <c:manualLayout>
                  <c:x val="-3.1771247021445591E-2"/>
                  <c:y val="-7.108016667459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6E8-4CBC-A97B-B6CB5612B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Municipal de Transporte Saltillo </c:v>
                </c:pt>
                <c:pt idx="1">
                  <c:v>Dirección de Pensiones Saltillo</c:v>
                </c:pt>
                <c:pt idx="2">
                  <c:v>Insituto Municipal de la Mujer de Torreón</c:v>
                </c:pt>
                <c:pt idx="3">
                  <c:v>Instituto Municipal de Planeación y Competitividad Torreón</c:v>
                </c:pt>
                <c:pt idx="4">
                  <c:v>Instituto Municipal de Planeación Saltillo</c:v>
                </c:pt>
                <c:pt idx="5">
                  <c:v>DIF Torreón</c:v>
                </c:pt>
                <c:pt idx="6">
                  <c:v>Insituto Municipal de Cultura de Torreón</c:v>
                </c:pt>
                <c:pt idx="7">
                  <c:v>Instituto Municipal del Deporte Torreón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99.21</c:v>
                </c:pt>
                <c:pt idx="1">
                  <c:v>97.62</c:v>
                </c:pt>
                <c:pt idx="2">
                  <c:v>90.48</c:v>
                </c:pt>
                <c:pt idx="3">
                  <c:v>92.86</c:v>
                </c:pt>
                <c:pt idx="4">
                  <c:v>98.41</c:v>
                </c:pt>
                <c:pt idx="5">
                  <c:v>92.86</c:v>
                </c:pt>
                <c:pt idx="6">
                  <c:v>100</c:v>
                </c:pt>
                <c:pt idx="7">
                  <c:v>73.02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6E8-4CBC-A97B-B6CB5612B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68212352"/>
        <c:axId val="-1868221056"/>
      </c:lineChart>
      <c:catAx>
        <c:axId val="-186821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21056"/>
        <c:crosses val="autoZero"/>
        <c:auto val="1"/>
        <c:lblAlgn val="ctr"/>
        <c:lblOffset val="100"/>
        <c:noMultiLvlLbl val="0"/>
      </c:catAx>
      <c:valAx>
        <c:axId val="-186822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1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4to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layout>
        <c:manualLayout>
          <c:xMode val="edge"/>
          <c:yMode val="edge"/>
          <c:x val="0.38565720814433341"/>
          <c:y val="3.9898075696102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1.9491149687936974E-2"/>
                  <c:y val="6.8914858020541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C61-46CB-973E-6E2460588FF7}"/>
                </c:ext>
              </c:extLst>
            </c:dLbl>
            <c:dLbl>
              <c:idx val="5"/>
              <c:layout>
                <c:manualLayout>
                  <c:x val="-3.4650932778554619E-2"/>
                  <c:y val="0.11606712929775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C61-46CB-973E-6E2460588F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SUTGE</c:v>
                </c:pt>
                <c:pt idx="1">
                  <c:v>SNTE 35</c:v>
                </c:pt>
                <c:pt idx="2">
                  <c:v>SNTE 38</c:v>
                </c:pt>
                <c:pt idx="3">
                  <c:v>Sindicato DIF</c:v>
                </c:pt>
                <c:pt idx="4">
                  <c:v>Sindicato Unico de Empleados al Servicio R. Aytoo. Torreón</c:v>
                </c:pt>
                <c:pt idx="5">
                  <c:v>Sindicato Unico de Trabajadores al servicio del Municipio de San Pedro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93.1</c:v>
                </c:pt>
                <c:pt idx="1">
                  <c:v>22.41</c:v>
                </c:pt>
                <c:pt idx="2">
                  <c:v>96.55</c:v>
                </c:pt>
                <c:pt idx="3">
                  <c:v>91.38</c:v>
                </c:pt>
                <c:pt idx="4">
                  <c:v>100</c:v>
                </c:pt>
                <c:pt idx="5">
                  <c:v>39.659999999999997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61-46CB-973E-6E2460588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68223776"/>
        <c:axId val="-1868219968"/>
      </c:lineChart>
      <c:catAx>
        <c:axId val="-186822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19968"/>
        <c:crosses val="autoZero"/>
        <c:auto val="1"/>
        <c:lblAlgn val="ctr"/>
        <c:lblOffset val="100"/>
        <c:noMultiLvlLbl val="0"/>
      </c:catAx>
      <c:valAx>
        <c:axId val="-186821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2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 smtClean="0"/>
              <a:t>4to </a:t>
            </a:r>
            <a:r>
              <a:rPr lang="es-MX" dirty="0"/>
              <a:t>Trimestre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2do.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491081014472637E-2"/>
                  <c:y val="0.1075789395492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A8-476C-B3EF-1DC2A32A7E6B}"/>
                </c:ext>
              </c:extLst>
            </c:dLbl>
            <c:dLbl>
              <c:idx val="1"/>
              <c:layout>
                <c:manualLayout>
                  <c:x val="-8.994054009648424E-3"/>
                  <c:y val="-7.034007585911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A8-476C-B3EF-1DC2A32A7E6B}"/>
                </c:ext>
              </c:extLst>
            </c:dLbl>
            <c:dLbl>
              <c:idx val="2"/>
              <c:layout>
                <c:manualLayout>
                  <c:x val="-1.7988108019296848E-2"/>
                  <c:y val="8.275303042248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BA8-476C-B3EF-1DC2A32A7E6B}"/>
                </c:ext>
              </c:extLst>
            </c:dLbl>
            <c:dLbl>
              <c:idx val="3"/>
              <c:layout>
                <c:manualLayout>
                  <c:x val="-2.6982162028945274E-2"/>
                  <c:y val="0.15309310628160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A8-476C-B3EF-1DC2A32A7E6B}"/>
                </c:ext>
              </c:extLst>
            </c:dLbl>
            <c:dLbl>
              <c:idx val="4"/>
              <c:layout>
                <c:manualLayout>
                  <c:x val="-1.1242567512060531E-2"/>
                  <c:y val="-6.620242433799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BA8-476C-B3EF-1DC2A32A7E6B}"/>
                </c:ext>
              </c:extLst>
            </c:dLbl>
            <c:dLbl>
              <c:idx val="5"/>
              <c:layout>
                <c:manualLayout>
                  <c:x val="-6.9703918574775287E-2"/>
                  <c:y val="9.930363650698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BA8-476C-B3EF-1DC2A32A7E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CRIT</c:v>
                </c:pt>
                <c:pt idx="1">
                  <c:v>Teatro Nazas</c:v>
                </c:pt>
                <c:pt idx="2">
                  <c:v>Pádres de Familia</c:v>
                </c:pt>
                <c:pt idx="3">
                  <c:v>Artesénica</c:v>
                </c:pt>
                <c:pt idx="4">
                  <c:v>Cluster</c:v>
                </c:pt>
                <c:pt idx="5">
                  <c:v>Arocena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100</c:v>
                </c:pt>
                <c:pt idx="1">
                  <c:v>90</c:v>
                </c:pt>
                <c:pt idx="2">
                  <c:v>83.33</c:v>
                </c:pt>
                <c:pt idx="3">
                  <c:v>63.33</c:v>
                </c:pt>
                <c:pt idx="4">
                  <c:v>90</c:v>
                </c:pt>
                <c:pt idx="5">
                  <c:v>96.67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BA8-476C-B3EF-1DC2A32A7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68216704"/>
        <c:axId val="-1868223232"/>
      </c:lineChart>
      <c:catAx>
        <c:axId val="-186821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23232"/>
        <c:crosses val="autoZero"/>
        <c:auto val="1"/>
        <c:lblAlgn val="ctr"/>
        <c:lblOffset val="100"/>
        <c:noMultiLvlLbl val="0"/>
      </c:catAx>
      <c:valAx>
        <c:axId val="-186822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1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4to </a:t>
            </a:r>
            <a:r>
              <a:rPr lang="en-US" b="1" dirty="0" err="1"/>
              <a:t>Trimestre</a:t>
            </a:r>
            <a:r>
              <a:rPr lang="en-US" b="1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4°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0.99429999999999996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4to.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3979880672073486"/>
          <c:y val="0.16005490523110849"/>
          <c:w val="0.81405427894537952"/>
          <c:h val="0.36780879994850885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3835062934217044E-2"/>
                  <c:y val="8.17421916757848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57B-4EF1-8E0B-A6B49B968BBD}"/>
                </c:ext>
              </c:extLst>
            </c:dLbl>
            <c:dLbl>
              <c:idx val="1"/>
              <c:layout>
                <c:manualLayout>
                  <c:x val="-3.230284003371995E-2"/>
                  <c:y val="6.3972150007135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57B-4EF1-8E0B-A6B49B968BBD}"/>
                </c:ext>
              </c:extLst>
            </c:dLbl>
            <c:dLbl>
              <c:idx val="2"/>
              <c:layout>
                <c:manualLayout>
                  <c:x val="-4.3839568617191363E-2"/>
                  <c:y val="8.17421916757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57B-4EF1-8E0B-A6B49B968BBD}"/>
                </c:ext>
              </c:extLst>
            </c:dLbl>
            <c:dLbl>
              <c:idx val="3"/>
              <c:layout>
                <c:manualLayout>
                  <c:x val="-4.6146914333885644E-3"/>
                  <c:y val="0.10306624167816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57B-4EF1-8E0B-A6B49B968BBD}"/>
                </c:ext>
              </c:extLst>
            </c:dLbl>
            <c:dLbl>
              <c:idx val="4"/>
              <c:layout>
                <c:manualLayout>
                  <c:x val="-2.3073457166941976E-3"/>
                  <c:y val="6.397215000713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57B-4EF1-8E0B-A6B49B968BBD}"/>
                </c:ext>
              </c:extLst>
            </c:dLbl>
            <c:dLbl>
              <c:idx val="5"/>
              <c:layout>
                <c:manualLayout>
                  <c:x val="-7.8449754367605595E-2"/>
                  <c:y val="-7.4634175008325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57B-4EF1-8E0B-A6B49B968BBD}"/>
                </c:ext>
              </c:extLst>
            </c:dLbl>
            <c:dLbl>
              <c:idx val="6"/>
              <c:layout>
                <c:manualLayout>
                  <c:x val="-3.9224877183802798E-2"/>
                  <c:y val="-9.5958225010704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57B-4EF1-8E0B-A6B49B968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Secretaría de Salud</c:v>
                </c:pt>
                <c:pt idx="1">
                  <c:v>Secretaría de Economía y Turismo</c:v>
                </c:pt>
                <c:pt idx="2">
                  <c:v>Secretaría de Desarrollo Rural</c:v>
                </c:pt>
                <c:pt idx="3">
                  <c:v>Despacho del Titular del Ejecutivo</c:v>
                </c:pt>
                <c:pt idx="4">
                  <c:v>Secretaría de Infraestructura y Transporte</c:v>
                </c:pt>
                <c:pt idx="5">
                  <c:v>Secretaría de Seguridad Pública</c:v>
                </c:pt>
                <c:pt idx="6">
                  <c:v>Secretarí del Trabajo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 formatCode="0.00%">
                  <c:v>0.98480000000000001</c:v>
                </c:pt>
                <c:pt idx="4" formatCode="0.00%">
                  <c:v>0.93940000000000001</c:v>
                </c:pt>
                <c:pt idx="5">
                  <c:v>1</c:v>
                </c:pt>
                <c:pt idx="6" formatCode="0.00%">
                  <c:v>0.99239999999999995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57B-4EF1-8E0B-A6B49B968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68211808"/>
        <c:axId val="-1868213440"/>
      </c:lineChart>
      <c:catAx>
        <c:axId val="-186821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13440"/>
        <c:crosses val="autoZero"/>
        <c:auto val="1"/>
        <c:lblAlgn val="ctr"/>
        <c:lblOffset val="100"/>
        <c:noMultiLvlLbl val="0"/>
      </c:catAx>
      <c:valAx>
        <c:axId val="-186821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1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01344074300166"/>
          <c:y val="0.88817690566206697"/>
          <c:w val="0.22986559256998343"/>
          <c:h val="7.2729002666905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4to.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baseline="0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068951483968486E-2"/>
                  <c:y val="6.323539937573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557-4411-823D-C7931F290C64}"/>
                </c:ext>
              </c:extLst>
            </c:dLbl>
            <c:dLbl>
              <c:idx val="1"/>
              <c:layout>
                <c:manualLayout>
                  <c:x val="-4.3839568617191363E-2"/>
                  <c:y val="-7.509203675868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557-4411-823D-C7931F290C64}"/>
                </c:ext>
              </c:extLst>
            </c:dLbl>
            <c:dLbl>
              <c:idx val="2"/>
              <c:layout>
                <c:manualLayout>
                  <c:x val="-6.2298334350745617E-2"/>
                  <c:y val="7.509203675868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557-4411-823D-C7931F290C64}"/>
                </c:ext>
              </c:extLst>
            </c:dLbl>
            <c:dLbl>
              <c:idx val="3"/>
              <c:layout>
                <c:manualLayout>
                  <c:x val="-6.9220371500828465E-2"/>
                  <c:y val="-7.9044249219671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557-4411-823D-C7931F290C64}"/>
                </c:ext>
              </c:extLst>
            </c:dLbl>
            <c:dLbl>
              <c:idx val="4"/>
              <c:layout>
                <c:manualLayout>
                  <c:x val="6.9220371500828461E-3"/>
                  <c:y val="-5.1378761992786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557-4411-823D-C7931F290C64}"/>
                </c:ext>
              </c:extLst>
            </c:dLbl>
            <c:dLbl>
              <c:idx val="5"/>
              <c:layout>
                <c:manualLayout>
                  <c:x val="-4.8454260050580095E-2"/>
                  <c:y val="6.3235399375737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557-4411-823D-C7931F290C64}"/>
                </c:ext>
              </c:extLst>
            </c:dLbl>
            <c:dLbl>
              <c:idx val="6"/>
              <c:layout>
                <c:manualLayout>
                  <c:x val="-2.5380802883637102E-2"/>
                  <c:y val="7.9044249219671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557-4411-823D-C7931F290C64}"/>
                </c:ext>
              </c:extLst>
            </c:dLbl>
            <c:dLbl>
              <c:idx val="7"/>
              <c:layout>
                <c:manualLayout>
                  <c:x val="-6.9220371500830153E-3"/>
                  <c:y val="6.7187611836720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557-4411-823D-C7931F290C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Servicios de Salud</c:v>
                </c:pt>
                <c:pt idx="1">
                  <c:v>Juntas Locales de Conciliación y Arbitraje</c:v>
                </c:pt>
                <c:pt idx="2">
                  <c:v>Sistema para el Desarrollo Integral de la Familia</c:v>
                </c:pt>
                <c:pt idx="3">
                  <c:v>Registro Civil</c:v>
                </c:pt>
                <c:pt idx="4">
                  <c:v>Jefatura de la Oficina del Ejecutivo</c:v>
                </c:pt>
                <c:pt idx="5">
                  <c:v>Periodico Oficial</c:v>
                </c:pt>
                <c:pt idx="6">
                  <c:v>Centro de Empoderamiento y Justicia de la Mujer</c:v>
                </c:pt>
                <c:pt idx="7">
                  <c:v>Instituto Coahuilense de las Mujeres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99.24</c:v>
                </c:pt>
                <c:pt idx="1">
                  <c:v>100</c:v>
                </c:pt>
                <c:pt idx="2">
                  <c:v>99.24</c:v>
                </c:pt>
                <c:pt idx="3">
                  <c:v>100</c:v>
                </c:pt>
                <c:pt idx="4">
                  <c:v>100</c:v>
                </c:pt>
                <c:pt idx="5">
                  <c:v>73.48</c:v>
                </c:pt>
                <c:pt idx="6">
                  <c:v>88.64</c:v>
                </c:pt>
                <c:pt idx="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557-4411-823D-C7931F290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68220512"/>
        <c:axId val="-1868210720"/>
      </c:lineChart>
      <c:catAx>
        <c:axId val="-18682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10720"/>
        <c:crosses val="autoZero"/>
        <c:auto val="1"/>
        <c:lblAlgn val="ctr"/>
        <c:lblOffset val="100"/>
        <c:noMultiLvlLbl val="0"/>
      </c:catAx>
      <c:valAx>
        <c:axId val="-186821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4to. </a:t>
            </a:r>
            <a:r>
              <a:rPr lang="en-US" dirty="0" err="1"/>
              <a:t>Trimestre</a:t>
            </a:r>
            <a:endParaRPr lang="en-US" dirty="0"/>
          </a:p>
        </c:rich>
      </c:tx>
      <c:layout>
        <c:manualLayout>
          <c:xMode val="edge"/>
          <c:yMode val="edge"/>
          <c:x val="0.4271675441545456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2298375577316806"/>
          <c:y val="8.25419115390192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878837720175441E-2"/>
                  <c:y val="3.9466916934570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275-4D3F-9ADC-11F237684634}"/>
                </c:ext>
              </c:extLst>
            </c:dLbl>
            <c:dLbl>
              <c:idx val="1"/>
              <c:layout>
                <c:manualLayout>
                  <c:x val="-3.5559260367384403E-2"/>
                  <c:y val="-5.591146565730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75-4D3F-9ADC-11F237684634}"/>
                </c:ext>
              </c:extLst>
            </c:dLbl>
            <c:dLbl>
              <c:idx val="2"/>
              <c:layout>
                <c:manualLayout>
                  <c:x val="-6.6038626396570946E-2"/>
                  <c:y val="7.2356014380045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275-4D3F-9ADC-11F237684634}"/>
                </c:ext>
              </c:extLst>
            </c:dLbl>
            <c:dLbl>
              <c:idx val="3"/>
              <c:layout>
                <c:manualLayout>
                  <c:x val="2.9414480642121932E-2"/>
                  <c:y val="-5.998627271169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75-4D3F-9ADC-11F237684634}"/>
                </c:ext>
              </c:extLst>
            </c:dLbl>
            <c:dLbl>
              <c:idx val="4"/>
              <c:layout>
                <c:manualLayout>
                  <c:x val="-5.3338890551076629E-2"/>
                  <c:y val="6.2489285146403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275-4D3F-9ADC-11F237684634}"/>
                </c:ext>
              </c:extLst>
            </c:dLbl>
            <c:dLbl>
              <c:idx val="5"/>
              <c:layout>
                <c:manualLayout>
                  <c:x val="-5.6914671818571383E-3"/>
                  <c:y val="-3.080519301998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275-4D3F-9ADC-11F237684634}"/>
                </c:ext>
              </c:extLst>
            </c:dLbl>
            <c:dLbl>
              <c:idx val="6"/>
              <c:layout>
                <c:manualLayout>
                  <c:x val="-4.8258996212878776E-2"/>
                  <c:y val="8.880056310278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275-4D3F-9ADC-11F237684634}"/>
                </c:ext>
              </c:extLst>
            </c:dLbl>
            <c:dLbl>
              <c:idx val="7"/>
              <c:layout>
                <c:manualLayout>
                  <c:x val="-1.5239683014593296E-2"/>
                  <c:y val="-7.2356014380045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275-4D3F-9ADC-11F2376846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Universidad Autónoma de Coahuila</c:v>
                </c:pt>
                <c:pt idx="1">
                  <c:v>Instituto Tecnologico de la Región Carbonífera</c:v>
                </c:pt>
                <c:pt idx="2">
                  <c:v>Universidad Teconológico de Torreón</c:v>
                </c:pt>
                <c:pt idx="3">
                  <c:v>Instituto Tecnológico Superior de San Pedro</c:v>
                </c:pt>
                <c:pt idx="4">
                  <c:v>Universidad Politécnica de la Región Laguna</c:v>
                </c:pt>
                <c:pt idx="5">
                  <c:v>Instituto Tecnológico Superior de Monclova</c:v>
                </c:pt>
                <c:pt idx="6">
                  <c:v>Universidad Tecnológico de la Región Centro de Coahuila</c:v>
                </c:pt>
                <c:pt idx="7">
                  <c:v>Universidad Tecnológico de la Región Carbonífera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0.96479999999999999</c:v>
                </c:pt>
                <c:pt idx="1">
                  <c:v>0.96619999999999995</c:v>
                </c:pt>
                <c:pt idx="2">
                  <c:v>0.99319999999999997</c:v>
                </c:pt>
                <c:pt idx="3" formatCode="0%">
                  <c:v>1</c:v>
                </c:pt>
                <c:pt idx="4">
                  <c:v>0.96619999999999995</c:v>
                </c:pt>
                <c:pt idx="5">
                  <c:v>1</c:v>
                </c:pt>
                <c:pt idx="6">
                  <c:v>0.97299999999999998</c:v>
                </c:pt>
                <c:pt idx="7">
                  <c:v>0.97299999999999998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275-4D3F-9ADC-11F237684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68209632"/>
        <c:axId val="-1868215072"/>
      </c:lineChart>
      <c:catAx>
        <c:axId val="-186820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15072"/>
        <c:crosses val="autoZero"/>
        <c:auto val="1"/>
        <c:lblAlgn val="ctr"/>
        <c:lblOffset val="100"/>
        <c:noMultiLvlLbl val="0"/>
      </c:catAx>
      <c:valAx>
        <c:axId val="-186821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0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76877893798237"/>
          <c:y val="0.93316277615244392"/>
          <c:w val="0.44823122106201763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4to.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layout>
        <c:manualLayout>
          <c:xMode val="edge"/>
          <c:yMode val="edge"/>
          <c:x val="0.32736318897637801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6.3747936976213211E-3"/>
                  <c:y val="0.11919363428228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F30-489D-965C-B5ABA079179A}"/>
                </c:ext>
              </c:extLst>
            </c:dLbl>
            <c:dLbl>
              <c:idx val="2"/>
              <c:layout>
                <c:manualLayout>
                  <c:x val="-6.374793697621282E-3"/>
                  <c:y val="7.8327245385503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30-489D-965C-B5ABA079179A}"/>
                </c:ext>
              </c:extLst>
            </c:dLbl>
            <c:dLbl>
              <c:idx val="5"/>
              <c:layout>
                <c:manualLayout>
                  <c:x val="0"/>
                  <c:y val="5.7894050937111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30-489D-965C-B5ABA079179A}"/>
                </c:ext>
              </c:extLst>
            </c:dLbl>
            <c:dLbl>
              <c:idx val="6"/>
              <c:layout>
                <c:manualLayout>
                  <c:x val="-6.374793697621282E-3"/>
                  <c:y val="5.7894050937111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F30-489D-965C-B5ABA07917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0.36209999999999998</c:v>
                </c:pt>
                <c:pt idx="1">
                  <c:v>0.82179999999999997</c:v>
                </c:pt>
                <c:pt idx="2">
                  <c:v>0.95399999999999996</c:v>
                </c:pt>
                <c:pt idx="3">
                  <c:v>0.94830000000000003</c:v>
                </c:pt>
                <c:pt idx="4">
                  <c:v>0.22989999999999999</c:v>
                </c:pt>
                <c:pt idx="5">
                  <c:v>0.4425</c:v>
                </c:pt>
                <c:pt idx="6">
                  <c:v>0.8276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F30-489D-965C-B5ABA0791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68210176"/>
        <c:axId val="-1868212896"/>
      </c:lineChart>
      <c:catAx>
        <c:axId val="-186821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12896"/>
        <c:crosses val="autoZero"/>
        <c:auto val="1"/>
        <c:lblAlgn val="ctr"/>
        <c:lblOffset val="100"/>
        <c:noMultiLvlLbl val="0"/>
      </c:catAx>
      <c:valAx>
        <c:axId val="-186821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1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4to.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16035987092883E-2"/>
                  <c:y val="9.2089472847330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833-428E-B982-410C825B96D0}"/>
                </c:ext>
              </c:extLst>
            </c:dLbl>
            <c:dLbl>
              <c:idx val="1"/>
              <c:layout>
                <c:manualLayout>
                  <c:x val="-3.790942929891436E-2"/>
                  <c:y val="-7.2356014380045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833-428E-B982-410C825B96D0}"/>
                </c:ext>
              </c:extLst>
            </c:dLbl>
            <c:dLbl>
              <c:idx val="4"/>
              <c:layout>
                <c:manualLayout>
                  <c:x val="-1.895471464945718E-2"/>
                  <c:y val="0.10195620208097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833-428E-B982-410C825B96D0}"/>
                </c:ext>
              </c:extLst>
            </c:dLbl>
            <c:dLbl>
              <c:idx val="6"/>
              <c:layout>
                <c:manualLayout>
                  <c:x val="-1.4216035987092883E-2"/>
                  <c:y val="8.551165335823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833-428E-B982-410C825B9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ICAI</c:v>
                </c:pt>
                <c:pt idx="1">
                  <c:v>CDHEC</c:v>
                </c:pt>
                <c:pt idx="2">
                  <c:v>Tribunal Electoral</c:v>
                </c:pt>
                <c:pt idx="3">
                  <c:v>COCCAM</c:v>
                </c:pt>
                <c:pt idx="4">
                  <c:v>IEC</c:v>
                </c:pt>
                <c:pt idx="5">
                  <c:v>Tribunal de Justicia Administrativa</c:v>
                </c:pt>
                <c:pt idx="6">
                  <c:v>Fiscalía General 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 formatCode="0%">
                  <c:v>1</c:v>
                </c:pt>
                <c:pt idx="1">
                  <c:v>0.99260000000000004</c:v>
                </c:pt>
                <c:pt idx="2" formatCode="0%">
                  <c:v>1</c:v>
                </c:pt>
                <c:pt idx="3">
                  <c:v>0.9919</c:v>
                </c:pt>
                <c:pt idx="4" formatCode="0%">
                  <c:v>0.97330000000000005</c:v>
                </c:pt>
                <c:pt idx="5" formatCode="0%">
                  <c:v>1</c:v>
                </c:pt>
                <c:pt idx="6">
                  <c:v>0.97970000000000002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833-428E-B982-410C825B9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68209088"/>
        <c:axId val="-1868217792"/>
      </c:lineChart>
      <c:catAx>
        <c:axId val="-186820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17792"/>
        <c:crosses val="autoZero"/>
        <c:auto val="1"/>
        <c:lblAlgn val="ctr"/>
        <c:lblOffset val="100"/>
        <c:noMultiLvlLbl val="0"/>
      </c:catAx>
      <c:valAx>
        <c:axId val="-186821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0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4to.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502988574312239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B8F-489A-9C2C-1761AAD3A2FD}"/>
                </c:ext>
              </c:extLst>
            </c:dLbl>
            <c:dLbl>
              <c:idx val="1"/>
              <c:layout>
                <c:manualLayout>
                  <c:x val="-5.4958077406005376E-2"/>
                  <c:y val="0.10103038372892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B8F-489A-9C2C-1761AAD3A2FD}"/>
                </c:ext>
              </c:extLst>
            </c:dLbl>
            <c:dLbl>
              <c:idx val="2"/>
              <c:layout>
                <c:manualLayout>
                  <c:x val="-3.1706583118849337E-2"/>
                  <c:y val="6.270851403864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B8F-489A-9C2C-1761AAD3A2FD}"/>
                </c:ext>
              </c:extLst>
            </c:dLbl>
            <c:dLbl>
              <c:idx val="3"/>
              <c:layout>
                <c:manualLayout>
                  <c:x val="-2.9592810910925971E-2"/>
                  <c:y val="0.11148180273536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B8F-489A-9C2C-1761AAD3A2FD}"/>
                </c:ext>
              </c:extLst>
            </c:dLbl>
            <c:dLbl>
              <c:idx val="4"/>
              <c:layout>
                <c:manualLayout>
                  <c:x val="6.3413166237698514E-3"/>
                  <c:y val="-3.832186969028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B8F-489A-9C2C-1761AAD3A2FD}"/>
                </c:ext>
              </c:extLst>
            </c:dLbl>
            <c:dLbl>
              <c:idx val="5"/>
              <c:layout>
                <c:manualLayout>
                  <c:x val="-3.8047899742619185E-2"/>
                  <c:y val="5.5740901367682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B8F-489A-9C2C-1761AAD3A2FD}"/>
                </c:ext>
              </c:extLst>
            </c:dLbl>
            <c:dLbl>
              <c:idx val="6"/>
              <c:layout>
                <c:manualLayout>
                  <c:x val="-2.9592810910925971E-2"/>
                  <c:y val="8.361135205152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B8F-489A-9C2C-1761AAD3A2FD}"/>
                </c:ext>
              </c:extLst>
            </c:dLbl>
            <c:dLbl>
              <c:idx val="7"/>
              <c:layout>
                <c:manualLayout>
                  <c:x val="-1.2682633247539703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B8F-489A-9C2C-1761AAD3A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Partido del Trabajo</c:v>
                </c:pt>
                <c:pt idx="1">
                  <c:v>Unidad Democrática de Coahuila</c:v>
                </c:pt>
                <c:pt idx="2">
                  <c:v>Partido Revolucionario Institucional</c:v>
                </c:pt>
                <c:pt idx="3">
                  <c:v>Partido Acción Nacional</c:v>
                </c:pt>
                <c:pt idx="4">
                  <c:v>Partido Morena</c:v>
                </c:pt>
                <c:pt idx="5">
                  <c:v>Partido de la Revolución Democrática</c:v>
                </c:pt>
                <c:pt idx="6">
                  <c:v>Partido Verde Ecologista</c:v>
                </c:pt>
                <c:pt idx="7">
                  <c:v>Partido Movimiento Ciudadano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0.50749999999999995</c:v>
                </c:pt>
                <c:pt idx="1">
                  <c:v>1</c:v>
                </c:pt>
                <c:pt idx="2" formatCode="0%">
                  <c:v>0.93279999999999996</c:v>
                </c:pt>
                <c:pt idx="3">
                  <c:v>0.9254</c:v>
                </c:pt>
                <c:pt idx="4">
                  <c:v>0.99250000000000005</c:v>
                </c:pt>
                <c:pt idx="5">
                  <c:v>0.87309999999999999</c:v>
                </c:pt>
                <c:pt idx="6">
                  <c:v>0.86570000000000003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B8F-489A-9C2C-1761AAD3A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68217248"/>
        <c:axId val="-1868214528"/>
      </c:lineChart>
      <c:catAx>
        <c:axId val="-186821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14528"/>
        <c:crosses val="autoZero"/>
        <c:auto val="1"/>
        <c:lblAlgn val="ctr"/>
        <c:lblOffset val="100"/>
        <c:noMultiLvlLbl val="0"/>
      </c:catAx>
      <c:valAx>
        <c:axId val="-186821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1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4to.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Trimestre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017447292460822E-2"/>
                  <c:y val="4.2521484459417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DD-4B88-9A50-65573070B26A}"/>
                </c:ext>
              </c:extLst>
            </c:dLbl>
            <c:dLbl>
              <c:idx val="1"/>
              <c:layout>
                <c:manualLayout>
                  <c:x val="-5.6864143948371533E-2"/>
                  <c:y val="6.5715021437280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DD-4B88-9A50-65573070B26A}"/>
                </c:ext>
              </c:extLst>
            </c:dLbl>
            <c:dLbl>
              <c:idx val="2"/>
              <c:layout>
                <c:manualLayout>
                  <c:x val="-6.6341501273100123E-2"/>
                  <c:y val="8.8908558415144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EDD-4B88-9A50-65573070B26A}"/>
                </c:ext>
              </c:extLst>
            </c:dLbl>
            <c:dLbl>
              <c:idx val="3"/>
              <c:layout>
                <c:manualLayout>
                  <c:x val="-5.9233483279553772E-2"/>
                  <c:y val="-0.10437091640038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EDD-4B88-9A50-65573070B26A}"/>
                </c:ext>
              </c:extLst>
            </c:dLbl>
            <c:dLbl>
              <c:idx val="4"/>
              <c:layout>
                <c:manualLayout>
                  <c:x val="-3.5540089967732121E-2"/>
                  <c:y val="8.1177379422523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EDD-4B88-9A50-65573070B26A}"/>
                </c:ext>
              </c:extLst>
            </c:dLbl>
            <c:dLbl>
              <c:idx val="5"/>
              <c:layout>
                <c:manualLayout>
                  <c:x val="-2.8432071974185857E-2"/>
                  <c:y val="8.1177379422523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EDD-4B88-9A50-65573070B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SIMAS Piedras Negras</c:v>
                </c:pt>
                <c:pt idx="1">
                  <c:v>SIMAS Monclova-Frontera </c:v>
                </c:pt>
                <c:pt idx="2">
                  <c:v>SIMAS Sabinas- San Juan de Sabinas- Múzquiz</c:v>
                </c:pt>
                <c:pt idx="3">
                  <c:v>SIMAS Torreón </c:v>
                </c:pt>
                <c:pt idx="4">
                  <c:v>SIMAS Sabinas</c:v>
                </c:pt>
                <c:pt idx="5">
                  <c:v>SIMAS Matamoros</c:v>
                </c:pt>
                <c:pt idx="6">
                  <c:v>Aguas de Saltillo</c:v>
                </c:pt>
                <c:pt idx="7">
                  <c:v>COMPARA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97.79</c:v>
                </c:pt>
                <c:pt idx="3">
                  <c:v>93.38</c:v>
                </c:pt>
                <c:pt idx="4">
                  <c:v>98.53</c:v>
                </c:pt>
                <c:pt idx="5">
                  <c:v>98.53</c:v>
                </c:pt>
                <c:pt idx="6">
                  <c:v>97.06</c:v>
                </c:pt>
                <c:pt idx="7">
                  <c:v>88.24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EDD-4B88-9A50-65573070B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68218336"/>
        <c:axId val="-1868224320"/>
      </c:lineChart>
      <c:catAx>
        <c:axId val="-186821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24320"/>
        <c:crosses val="autoZero"/>
        <c:auto val="1"/>
        <c:lblAlgn val="ctr"/>
        <c:lblOffset val="100"/>
        <c:noMultiLvlLbl val="0"/>
      </c:catAx>
      <c:valAx>
        <c:axId val="-186822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86821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04/03/2019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4to Trimestre 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672752" y="5782468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 Cumplimiento y </a:t>
            </a: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96.67%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234995"/>
              </p:ext>
            </p:extLst>
          </p:nvPr>
        </p:nvGraphicFramePr>
        <p:xfrm>
          <a:off x="263352" y="1039381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4to.Trimestre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del Patrimonio de la Beneficencia Pública en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Editorial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746462"/>
              </p:ext>
            </p:extLst>
          </p:nvPr>
        </p:nvGraphicFramePr>
        <p:xfrm>
          <a:off x="5758312" y="1050207"/>
          <a:ext cx="5594272" cy="44287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07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58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 Popular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Trabajdores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Estatal Anticorrupción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96.67%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20537"/>
              </p:ext>
            </p:extLst>
          </p:nvPr>
        </p:nvGraphicFramePr>
        <p:xfrm>
          <a:off x="3259346" y="2132856"/>
          <a:ext cx="5112568" cy="164464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4to.Trimestre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Publico de la Propiedad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 Trabajadores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20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Centros 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488462"/>
              </p:ext>
            </p:extLst>
          </p:nvPr>
        </p:nvGraphicFramePr>
        <p:xfrm>
          <a:off x="407368" y="980728"/>
          <a:ext cx="5400600" cy="52328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35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43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4to.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Autónoma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Coahuila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Región Laguna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</a:t>
            </a:r>
            <a:r>
              <a:rPr lang="es-ES" sz="2000" b="1" noProof="1" smtClean="0"/>
              <a:t>94.21% 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504724966"/>
              </p:ext>
            </p:extLst>
          </p:nvPr>
        </p:nvGraphicFramePr>
        <p:xfrm>
          <a:off x="6312024" y="1268760"/>
          <a:ext cx="55446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 </a:t>
            </a:r>
            <a:r>
              <a:rPr lang="es-ES" sz="2000" b="1" noProof="1" smtClean="0"/>
              <a:t>94.21%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649864"/>
              </p:ext>
            </p:extLst>
          </p:nvPr>
        </p:nvGraphicFramePr>
        <p:xfrm>
          <a:off x="551384" y="980728"/>
          <a:ext cx="5184576" cy="432047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10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89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1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5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832134"/>
              </p:ext>
            </p:extLst>
          </p:nvPr>
        </p:nvGraphicFramePr>
        <p:xfrm>
          <a:off x="6672064" y="980728"/>
          <a:ext cx="4963587" cy="21602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79.09%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776315"/>
              </p:ext>
            </p:extLst>
          </p:nvPr>
        </p:nvGraphicFramePr>
        <p:xfrm>
          <a:off x="479376" y="1196752"/>
          <a:ext cx="5177917" cy="44283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81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79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733376887"/>
              </p:ext>
            </p:extLst>
          </p:nvPr>
        </p:nvGraphicFramePr>
        <p:xfrm>
          <a:off x="5807968" y="1412776"/>
          <a:ext cx="5976664" cy="372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79.09%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719859"/>
              </p:ext>
            </p:extLst>
          </p:nvPr>
        </p:nvGraphicFramePr>
        <p:xfrm>
          <a:off x="767408" y="980728"/>
          <a:ext cx="4536504" cy="494299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6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6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4to.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187579"/>
              </p:ext>
            </p:extLst>
          </p:nvPr>
        </p:nvGraphicFramePr>
        <p:xfrm>
          <a:off x="5987988" y="980732"/>
          <a:ext cx="4915810" cy="493535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92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38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4to. 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6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7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7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7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7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7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7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7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79.09%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283924"/>
              </p:ext>
            </p:extLst>
          </p:nvPr>
        </p:nvGraphicFramePr>
        <p:xfrm>
          <a:off x="767406" y="908720"/>
          <a:ext cx="4536505" cy="47047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868187"/>
              </p:ext>
            </p:extLst>
          </p:nvPr>
        </p:nvGraphicFramePr>
        <p:xfrm>
          <a:off x="6240017" y="980731"/>
          <a:ext cx="4540250" cy="43091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42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4to.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8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23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5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</a:t>
            </a:r>
            <a:r>
              <a:rPr lang="es-ES" sz="2000" b="1" noProof="1" smtClean="0"/>
              <a:t>99.11%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26811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222381351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76.21%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034636"/>
              </p:ext>
            </p:extLst>
          </p:nvPr>
        </p:nvGraphicFramePr>
        <p:xfrm>
          <a:off x="551384" y="793740"/>
          <a:ext cx="4338962" cy="514846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47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3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4to.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2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del Trabajo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2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Movimiento Ciudadano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724019502"/>
              </p:ext>
            </p:extLst>
          </p:nvPr>
        </p:nvGraphicFramePr>
        <p:xfrm>
          <a:off x="5303912" y="1340768"/>
          <a:ext cx="640871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616280" y="18864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82.35%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617915"/>
              </p:ext>
            </p:extLst>
          </p:nvPr>
        </p:nvGraphicFramePr>
        <p:xfrm>
          <a:off x="407368" y="905273"/>
          <a:ext cx="4536504" cy="47616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4to.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Sabinas- San Juan de Sabinas- Múzquiz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657479864"/>
              </p:ext>
            </p:extLst>
          </p:nvPr>
        </p:nvGraphicFramePr>
        <p:xfrm>
          <a:off x="5735960" y="1268760"/>
          <a:ext cx="5360144" cy="3285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82.35%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616612"/>
              </p:ext>
            </p:extLst>
          </p:nvPr>
        </p:nvGraphicFramePr>
        <p:xfrm>
          <a:off x="1184567" y="824518"/>
          <a:ext cx="4206241" cy="515084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03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5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Morelos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5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Torreón- Matamoros- Viesca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5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1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1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1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1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1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06955"/>
              </p:ext>
            </p:extLst>
          </p:nvPr>
        </p:nvGraphicFramePr>
        <p:xfrm>
          <a:off x="6077474" y="824518"/>
          <a:ext cx="4206241" cy="174683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General Cepeda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057464"/>
              </p:ext>
            </p:extLst>
          </p:nvPr>
        </p:nvGraphicFramePr>
        <p:xfrm>
          <a:off x="551384" y="980728"/>
          <a:ext cx="4206241" cy="47047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 de la Mujer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Cultura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04112" y="116632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94.21%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560326063"/>
              </p:ext>
            </p:extLst>
          </p:nvPr>
        </p:nvGraphicFramePr>
        <p:xfrm>
          <a:off x="4943872" y="1546371"/>
          <a:ext cx="6395720" cy="357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897822"/>
              </p:ext>
            </p:extLst>
          </p:nvPr>
        </p:nvGraphicFramePr>
        <p:xfrm>
          <a:off x="3431009" y="1484784"/>
          <a:ext cx="4660632" cy="40863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63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6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Pensiones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6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Pensiones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94.21%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</a:t>
            </a:r>
            <a:r>
              <a:rPr lang="es-ES" sz="2000" b="1" noProof="1" smtClean="0"/>
              <a:t>88.62%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787149"/>
              </p:ext>
            </p:extLst>
          </p:nvPr>
        </p:nvGraphicFramePr>
        <p:xfrm>
          <a:off x="479376" y="1556792"/>
          <a:ext cx="5184576" cy="37706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4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SUTGE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Unico de Empleados al Servicio R. Aytoo.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Único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Trabajadores al servicio del Municipio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841992795"/>
              </p:ext>
            </p:extLst>
          </p:nvPr>
        </p:nvGraphicFramePr>
        <p:xfrm>
          <a:off x="6059996" y="1412776"/>
          <a:ext cx="5864200" cy="350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</a:t>
            </a:r>
            <a:r>
              <a:rPr lang="es-ES" b="1" noProof="1" smtClean="0"/>
              <a:t>88.33%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503400"/>
              </p:ext>
            </p:extLst>
          </p:nvPr>
        </p:nvGraphicFramePr>
        <p:xfrm>
          <a:off x="551384" y="1124744"/>
          <a:ext cx="4206241" cy="36927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Pádres de Familia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Cluster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699668725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822904"/>
              </p:ext>
            </p:extLst>
          </p:nvPr>
        </p:nvGraphicFramePr>
        <p:xfrm>
          <a:off x="1127448" y="1268760"/>
          <a:ext cx="4397061" cy="379642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4to.</a:t>
                      </a:r>
                    </a:p>
                    <a:p>
                      <a:pPr algn="ctr"/>
                      <a:r>
                        <a:rPr lang="es-MX" baseline="0" dirty="0" smtClean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140620"/>
              </p:ext>
            </p:extLst>
          </p:nvPr>
        </p:nvGraphicFramePr>
        <p:xfrm>
          <a:off x="6528048" y="1052736"/>
          <a:ext cx="4206241" cy="391563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60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4to.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99.11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76.21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82.35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88.62%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466096962"/>
              </p:ext>
            </p:extLst>
          </p:nvPr>
        </p:nvGraphicFramePr>
        <p:xfrm>
          <a:off x="5181546" y="871845"/>
          <a:ext cx="6653443" cy="518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927653"/>
              </p:ext>
            </p:extLst>
          </p:nvPr>
        </p:nvGraphicFramePr>
        <p:xfrm>
          <a:off x="119336" y="2420888"/>
          <a:ext cx="5242256" cy="15225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4to.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100%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233200"/>
              </p:ext>
            </p:extLst>
          </p:nvPr>
        </p:nvGraphicFramePr>
        <p:xfrm>
          <a:off x="289699" y="2492896"/>
          <a:ext cx="4645285" cy="16048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4to.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337986013"/>
              </p:ext>
            </p:extLst>
          </p:nvPr>
        </p:nvGraphicFramePr>
        <p:xfrm>
          <a:off x="4945212" y="980728"/>
          <a:ext cx="7263904" cy="496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Judial </a:t>
            </a:r>
            <a:r>
              <a:rPr lang="es-ES" sz="2400" b="1" noProof="1" smtClean="0"/>
              <a:t>100</a:t>
            </a:r>
            <a:r>
              <a:rPr lang="es-ES" sz="2400" b="1" noProof="1" smtClean="0"/>
              <a:t>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98.42%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891734"/>
              </p:ext>
            </p:extLst>
          </p:nvPr>
        </p:nvGraphicFramePr>
        <p:xfrm>
          <a:off x="335360" y="980729"/>
          <a:ext cx="4608512" cy="48965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4to.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8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Economía y Turismo.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Infraestructura y Transporte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Secetaría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Seguridad Pública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176704997"/>
              </p:ext>
            </p:extLst>
          </p:nvPr>
        </p:nvGraphicFramePr>
        <p:xfrm>
          <a:off x="5447928" y="1196752"/>
          <a:ext cx="60486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98.42%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597342"/>
              </p:ext>
            </p:extLst>
          </p:nvPr>
        </p:nvGraphicFramePr>
        <p:xfrm>
          <a:off x="3503712" y="980728"/>
          <a:ext cx="5269490" cy="526453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8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4to.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0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5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 y Desarrollo Urbano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0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0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60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60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60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  <a:p>
                      <a:pPr algn="l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96.67%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610788"/>
              </p:ext>
            </p:extLst>
          </p:nvPr>
        </p:nvGraphicFramePr>
        <p:xfrm>
          <a:off x="335360" y="1090484"/>
          <a:ext cx="5688632" cy="522312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5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34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Periodico Oficial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702922619"/>
              </p:ext>
            </p:extLst>
          </p:nvPr>
        </p:nvGraphicFramePr>
        <p:xfrm>
          <a:off x="6096000" y="1556792"/>
          <a:ext cx="5504160" cy="3213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96.67%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73911"/>
              </p:ext>
            </p:extLst>
          </p:nvPr>
        </p:nvGraphicFramePr>
        <p:xfrm>
          <a:off x="263352" y="1039381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4to.Trimestre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Procuraduria de Niños y Niñas y la Familia (PRONNIF)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del catastro y la Información Territorial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967180"/>
              </p:ext>
            </p:extLst>
          </p:nvPr>
        </p:nvGraphicFramePr>
        <p:xfrm>
          <a:off x="5735959" y="973291"/>
          <a:ext cx="5544617" cy="4903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07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60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4to.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Cientificos y Tecnologícos (CECYTEC)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10804</TotalTime>
  <Words>1490</Words>
  <Application>Microsoft Office PowerPoint</Application>
  <PresentationFormat>Panorámica</PresentationFormat>
  <Paragraphs>566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4to Trimestre 2018.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Usuario de Windows</cp:lastModifiedBy>
  <cp:revision>714</cp:revision>
  <cp:lastPrinted>2016-11-03T16:29:35Z</cp:lastPrinted>
  <dcterms:created xsi:type="dcterms:W3CDTF">2015-03-28T20:05:05Z</dcterms:created>
  <dcterms:modified xsi:type="dcterms:W3CDTF">2019-03-04T16:44:23Z</dcterms:modified>
</cp:coreProperties>
</file>